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Inter Bold" panose="020B0604020202020204" charset="0"/>
      <p:regular r:id="rId18"/>
    </p:embeddedFont>
    <p:embeddedFont>
      <p:font typeface="Poppins Medium Bold" panose="020B0604020202020204" charset="0"/>
      <p:regular r:id="rId19"/>
    </p:embeddedFont>
    <p:embeddedFont>
      <p:font typeface="Open Sans Light Bold" panose="020B0604020202020204" charset="0"/>
      <p:regular r:id="rId20"/>
    </p:embeddedFont>
    <p:embeddedFont>
      <p:font typeface="Open Sans Bold" panose="020B0604020202020204" charset="0"/>
      <p:regular r:id="rId21"/>
    </p:embeddedFont>
    <p:embeddedFont>
      <p:font typeface="Open Sans" panose="020B0606030504020204" pitchFamily="34" charset="0"/>
      <p:regular r:id="rId22"/>
    </p:embeddedFont>
    <p:embeddedFont>
      <p:font typeface="Calibri" panose="020F0502020204030204" pitchFamily="34" charset="0"/>
      <p:regular r:id="rId23"/>
      <p:bold r:id="rId24"/>
      <p:italic r:id="rId25"/>
      <p:boldItalic r:id="rId26"/>
    </p:embeddedFont>
    <p:embeddedFont>
      <p:font typeface="Poppins Medium" panose="020B0604020202020204" charset="0"/>
      <p:regular r:id="rId27"/>
    </p:embeddedFont>
    <p:embeddedFont>
      <p:font typeface="Inter" panose="020B0604020202020204" charset="0"/>
      <p:regular r:id="rId28"/>
    </p:embeddedFont>
    <p:embeddedFont>
      <p:font typeface="Inter Thin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66"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2856047"/>
            <a:ext cx="11004258" cy="3424014"/>
          </a:xfrm>
          <a:prstGeom prst="rect">
            <a:avLst/>
          </a:prstGeom>
        </p:spPr>
        <p:txBody>
          <a:bodyPr wrap="square" lIns="0" tIns="0" rIns="0" bIns="0" rtlCol="0" anchor="t">
            <a:spAutoFit/>
          </a:bodyPr>
          <a:lstStyle/>
          <a:p>
            <a:pPr algn="ctr">
              <a:lnSpc>
                <a:spcPts val="8919"/>
              </a:lnSpc>
            </a:pPr>
            <a:r>
              <a:rPr lang="en-US" sz="6371" dirty="0">
                <a:solidFill>
                  <a:srgbClr val="000000"/>
                </a:solidFill>
                <a:latin typeface="Inter Bold"/>
              </a:rPr>
              <a:t>Human Hand Tracking System("H2TS=Hatuus) Development Using Python</a:t>
            </a:r>
          </a:p>
        </p:txBody>
      </p:sp>
      <p:grpSp>
        <p:nvGrpSpPr>
          <p:cNvPr id="3" name="Group 3"/>
          <p:cNvGrpSpPr/>
          <p:nvPr/>
        </p:nvGrpSpPr>
        <p:grpSpPr>
          <a:xfrm>
            <a:off x="8919450" y="6791754"/>
            <a:ext cx="185740" cy="18574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34"/>
            </a:solidFill>
          </p:spPr>
        </p:sp>
      </p:grpSp>
      <p:grpSp>
        <p:nvGrpSpPr>
          <p:cNvPr id="5" name="Group 5"/>
          <p:cNvGrpSpPr/>
          <p:nvPr/>
        </p:nvGrpSpPr>
        <p:grpSpPr>
          <a:xfrm>
            <a:off x="8188258" y="6791754"/>
            <a:ext cx="185740" cy="18574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034"/>
            </a:solidFill>
          </p:spPr>
        </p:sp>
      </p:grpSp>
      <p:grpSp>
        <p:nvGrpSpPr>
          <p:cNvPr id="7" name="Group 7"/>
          <p:cNvGrpSpPr/>
          <p:nvPr/>
        </p:nvGrpSpPr>
        <p:grpSpPr>
          <a:xfrm rot="-10800000">
            <a:off x="14430721" y="0"/>
            <a:ext cx="3847852" cy="3841695"/>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9" name="Group 9"/>
          <p:cNvGrpSpPr/>
          <p:nvPr/>
        </p:nvGrpSpPr>
        <p:grpSpPr>
          <a:xfrm rot="-10800000">
            <a:off x="12377540" y="0"/>
            <a:ext cx="2044362" cy="2041091"/>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1" name="Group 11"/>
          <p:cNvGrpSpPr/>
          <p:nvPr/>
        </p:nvGrpSpPr>
        <p:grpSpPr>
          <a:xfrm rot="-10800000">
            <a:off x="10090315" y="-55305"/>
            <a:ext cx="8188258" cy="8175157"/>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grpSp>
        <p:nvGrpSpPr>
          <p:cNvPr id="13" name="Group 13"/>
          <p:cNvGrpSpPr/>
          <p:nvPr/>
        </p:nvGrpSpPr>
        <p:grpSpPr>
          <a:xfrm>
            <a:off x="0" y="6445305"/>
            <a:ext cx="3847852" cy="3841695"/>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5" name="Group 15"/>
          <p:cNvGrpSpPr/>
          <p:nvPr/>
        </p:nvGrpSpPr>
        <p:grpSpPr>
          <a:xfrm>
            <a:off x="3856671" y="8245909"/>
            <a:ext cx="2044362" cy="2041091"/>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solidFill>
          </p:spPr>
        </p:sp>
      </p:grpSp>
      <p:grpSp>
        <p:nvGrpSpPr>
          <p:cNvPr id="17" name="Group 17"/>
          <p:cNvGrpSpPr/>
          <p:nvPr/>
        </p:nvGrpSpPr>
        <p:grpSpPr>
          <a:xfrm>
            <a:off x="0" y="2111843"/>
            <a:ext cx="8188258" cy="8175157"/>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D034">
                <a:alpha val="15686"/>
              </a:srgbClr>
            </a:solidFill>
          </p:spPr>
        </p:sp>
      </p:grpSp>
      <p:pic>
        <p:nvPicPr>
          <p:cNvPr id="19" name="Picture 2" descr="University Seal | Branding Guidelines - About Chandigarh University (CU)">
            <a:extLst>
              <a:ext uri="{FF2B5EF4-FFF2-40B4-BE49-F238E27FC236}">
                <a16:creationId xmlns:a16="http://schemas.microsoft.com/office/drawing/2014/main" id="{636B15CB-EF92-E4D3-6447-159C2201F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47344"/>
            <a:ext cx="5791200" cy="1290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38162" y="1824116"/>
            <a:ext cx="11811676" cy="6638768"/>
          </a:xfrm>
          <a:prstGeom prst="rect">
            <a:avLst/>
          </a:prstGeom>
        </p:spPr>
      </p:pic>
      <p:sp>
        <p:nvSpPr>
          <p:cNvPr id="3" name="TextBox 3"/>
          <p:cNvSpPr txBox="1"/>
          <p:nvPr/>
        </p:nvSpPr>
        <p:spPr>
          <a:xfrm>
            <a:off x="4557744" y="293257"/>
            <a:ext cx="9149971"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SAHVI Virtual Assistant</a:t>
            </a:r>
          </a:p>
        </p:txBody>
      </p:sp>
      <p:grpSp>
        <p:nvGrpSpPr>
          <p:cNvPr id="4" name="Group 4"/>
          <p:cNvGrpSpPr/>
          <p:nvPr/>
        </p:nvGrpSpPr>
        <p:grpSpPr>
          <a:xfrm>
            <a:off x="0" y="6445305"/>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rot="-10800000">
            <a:off x="14430721" y="0"/>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38162" y="2152696"/>
            <a:ext cx="11811676" cy="6638768"/>
          </a:xfrm>
          <a:prstGeom prst="rect">
            <a:avLst/>
          </a:prstGeom>
        </p:spPr>
      </p:pic>
      <p:sp>
        <p:nvSpPr>
          <p:cNvPr id="3" name="TextBox 3"/>
          <p:cNvSpPr txBox="1"/>
          <p:nvPr/>
        </p:nvSpPr>
        <p:spPr>
          <a:xfrm>
            <a:off x="3772840" y="141605"/>
            <a:ext cx="10742320"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Virtual Volume Controller(VVC)</a:t>
            </a:r>
          </a:p>
        </p:txBody>
      </p:sp>
      <p:grpSp>
        <p:nvGrpSpPr>
          <p:cNvPr id="4" name="Group 4"/>
          <p:cNvGrpSpPr/>
          <p:nvPr/>
        </p:nvGrpSpPr>
        <p:grpSpPr>
          <a:xfrm rot="-10800000">
            <a:off x="14430721" y="0"/>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a:off x="0" y="6445305"/>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38162" y="1824116"/>
            <a:ext cx="11811676" cy="6638768"/>
          </a:xfrm>
          <a:prstGeom prst="rect">
            <a:avLst/>
          </a:prstGeom>
        </p:spPr>
      </p:pic>
      <p:sp>
        <p:nvSpPr>
          <p:cNvPr id="3" name="TextBox 3"/>
          <p:cNvSpPr txBox="1"/>
          <p:nvPr/>
        </p:nvSpPr>
        <p:spPr>
          <a:xfrm>
            <a:off x="4046453" y="293257"/>
            <a:ext cx="10195093"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Virtual Mouse Controller(VMC)</a:t>
            </a:r>
          </a:p>
        </p:txBody>
      </p:sp>
      <p:grpSp>
        <p:nvGrpSpPr>
          <p:cNvPr id="4" name="Group 4"/>
          <p:cNvGrpSpPr/>
          <p:nvPr/>
        </p:nvGrpSpPr>
        <p:grpSpPr>
          <a:xfrm rot="-10800000">
            <a:off x="14430721" y="0"/>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a:off x="0" y="6445305"/>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22123" y="1732895"/>
            <a:ext cx="11643754" cy="7366457"/>
          </a:xfrm>
          <a:prstGeom prst="rect">
            <a:avLst/>
          </a:prstGeom>
        </p:spPr>
      </p:pic>
      <p:sp>
        <p:nvSpPr>
          <p:cNvPr id="3" name="TextBox 3"/>
          <p:cNvSpPr txBox="1"/>
          <p:nvPr/>
        </p:nvSpPr>
        <p:spPr>
          <a:xfrm>
            <a:off x="3847852" y="293257"/>
            <a:ext cx="10195093"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Virtual Game Controller(VGC)</a:t>
            </a:r>
          </a:p>
        </p:txBody>
      </p:sp>
      <p:grpSp>
        <p:nvGrpSpPr>
          <p:cNvPr id="4" name="Group 4"/>
          <p:cNvGrpSpPr/>
          <p:nvPr/>
        </p:nvGrpSpPr>
        <p:grpSpPr>
          <a:xfrm rot="-10800000">
            <a:off x="14430721" y="0"/>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a:off x="0" y="6445305"/>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38162" y="1824116"/>
            <a:ext cx="11811676" cy="6638768"/>
          </a:xfrm>
          <a:prstGeom prst="rect">
            <a:avLst/>
          </a:prstGeom>
        </p:spPr>
      </p:pic>
      <p:sp>
        <p:nvSpPr>
          <p:cNvPr id="3" name="TextBox 3"/>
          <p:cNvSpPr txBox="1"/>
          <p:nvPr/>
        </p:nvSpPr>
        <p:spPr>
          <a:xfrm>
            <a:off x="4557744" y="293257"/>
            <a:ext cx="8147788"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Virtual Calculator(VC)</a:t>
            </a:r>
          </a:p>
        </p:txBody>
      </p:sp>
      <p:grpSp>
        <p:nvGrpSpPr>
          <p:cNvPr id="4" name="Group 4"/>
          <p:cNvGrpSpPr/>
          <p:nvPr/>
        </p:nvGrpSpPr>
        <p:grpSpPr>
          <a:xfrm rot="-10800000">
            <a:off x="14430721" y="0"/>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a:off x="0" y="6445305"/>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57930" y="1899942"/>
            <a:ext cx="12345708" cy="6938921"/>
          </a:xfrm>
          <a:prstGeom prst="rect">
            <a:avLst/>
          </a:prstGeom>
        </p:spPr>
      </p:pic>
      <p:sp>
        <p:nvSpPr>
          <p:cNvPr id="3" name="TextBox 3"/>
          <p:cNvSpPr txBox="1"/>
          <p:nvPr/>
        </p:nvSpPr>
        <p:spPr>
          <a:xfrm>
            <a:off x="4557744" y="293257"/>
            <a:ext cx="8147788"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Virtual Painter(VP)</a:t>
            </a:r>
          </a:p>
        </p:txBody>
      </p:sp>
      <p:grpSp>
        <p:nvGrpSpPr>
          <p:cNvPr id="4" name="Group 4"/>
          <p:cNvGrpSpPr/>
          <p:nvPr/>
        </p:nvGrpSpPr>
        <p:grpSpPr>
          <a:xfrm>
            <a:off x="0" y="6445305"/>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rot="-10800000">
            <a:off x="14430721" y="0"/>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57744" y="293257"/>
            <a:ext cx="8147788" cy="1811020"/>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Outcomes</a:t>
            </a:r>
          </a:p>
          <a:p>
            <a:pPr algn="ctr">
              <a:lnSpc>
                <a:spcPts val="7279"/>
              </a:lnSpc>
            </a:pPr>
            <a:endParaRPr lang="en-US" sz="5199">
              <a:solidFill>
                <a:srgbClr val="000000"/>
              </a:solidFill>
              <a:latin typeface="Open Sans Bold"/>
            </a:endParaRPr>
          </a:p>
        </p:txBody>
      </p:sp>
      <p:sp>
        <p:nvSpPr>
          <p:cNvPr id="3" name="TextBox 3"/>
          <p:cNvSpPr txBox="1"/>
          <p:nvPr/>
        </p:nvSpPr>
        <p:spPr>
          <a:xfrm>
            <a:off x="1470616" y="1942728"/>
            <a:ext cx="14884031" cy="3712210"/>
          </a:xfrm>
          <a:prstGeom prst="rect">
            <a:avLst/>
          </a:prstGeom>
        </p:spPr>
        <p:txBody>
          <a:bodyPr lIns="0" tIns="0" rIns="0" bIns="0" rtlCol="0" anchor="t">
            <a:spAutoFit/>
          </a:bodyPr>
          <a:lstStyle/>
          <a:p>
            <a:pPr>
              <a:lnSpc>
                <a:spcPts val="5600"/>
              </a:lnSpc>
            </a:pPr>
            <a:r>
              <a:rPr lang="en-US" sz="4000">
                <a:solidFill>
                  <a:srgbClr val="000000"/>
                </a:solidFill>
                <a:latin typeface="Open Sans"/>
              </a:rPr>
              <a:t>Towards touchless system with multiple functions integrated, we present a python-based virtual system. The specific group of audience targeted is young generation and working people of middle class and above class who are familiar with systems.</a:t>
            </a:r>
          </a:p>
          <a:p>
            <a:pPr algn="ctr">
              <a:lnSpc>
                <a:spcPts val="7279"/>
              </a:lnSpc>
            </a:pPr>
            <a:endParaRPr lang="en-US" sz="4000">
              <a:solidFill>
                <a:srgbClr val="000000"/>
              </a:solidFill>
              <a:latin typeface="Open Sans"/>
            </a:endParaRPr>
          </a:p>
        </p:txBody>
      </p:sp>
      <p:grpSp>
        <p:nvGrpSpPr>
          <p:cNvPr id="4" name="Group 4"/>
          <p:cNvGrpSpPr/>
          <p:nvPr/>
        </p:nvGrpSpPr>
        <p:grpSpPr>
          <a:xfrm>
            <a:off x="0" y="6445305"/>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rot="-10800000">
            <a:off x="14430721" y="0"/>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31644" y="-152400"/>
            <a:ext cx="11299077" cy="1336142"/>
          </a:xfrm>
          <a:prstGeom prst="rect">
            <a:avLst/>
          </a:prstGeom>
        </p:spPr>
        <p:txBody>
          <a:bodyPr lIns="0" tIns="0" rIns="0" bIns="0" rtlCol="0" anchor="t">
            <a:spAutoFit/>
          </a:bodyPr>
          <a:lstStyle/>
          <a:p>
            <a:pPr algn="ctr">
              <a:lnSpc>
                <a:spcPts val="10879"/>
              </a:lnSpc>
            </a:pPr>
            <a:r>
              <a:rPr lang="en-US" sz="7770">
                <a:solidFill>
                  <a:srgbClr val="000000"/>
                </a:solidFill>
                <a:latin typeface="Inter Bold"/>
              </a:rPr>
              <a:t>Introduction</a:t>
            </a:r>
          </a:p>
        </p:txBody>
      </p:sp>
      <p:grpSp>
        <p:nvGrpSpPr>
          <p:cNvPr id="3" name="Group 3"/>
          <p:cNvGrpSpPr/>
          <p:nvPr/>
        </p:nvGrpSpPr>
        <p:grpSpPr>
          <a:xfrm rot="-10800000">
            <a:off x="14430721" y="0"/>
            <a:ext cx="3847852" cy="384169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5" name="Group 5"/>
          <p:cNvGrpSpPr/>
          <p:nvPr/>
        </p:nvGrpSpPr>
        <p:grpSpPr>
          <a:xfrm>
            <a:off x="0" y="6445305"/>
            <a:ext cx="3847852" cy="3841695"/>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
        <p:nvSpPr>
          <p:cNvPr id="7" name="TextBox 7"/>
          <p:cNvSpPr txBox="1"/>
          <p:nvPr/>
        </p:nvSpPr>
        <p:spPr>
          <a:xfrm>
            <a:off x="355673" y="1429675"/>
            <a:ext cx="14380964"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000000"/>
                </a:solidFill>
                <a:latin typeface="Open Sans"/>
              </a:rPr>
              <a:t>What is human computer interaction (HCI)?</a:t>
            </a:r>
          </a:p>
        </p:txBody>
      </p:sp>
      <p:sp>
        <p:nvSpPr>
          <p:cNvPr id="8" name="TextBox 8"/>
          <p:cNvSpPr txBox="1"/>
          <p:nvPr/>
        </p:nvSpPr>
        <p:spPr>
          <a:xfrm>
            <a:off x="722207" y="2567096"/>
            <a:ext cx="16843586" cy="1616709"/>
          </a:xfrm>
          <a:prstGeom prst="rect">
            <a:avLst/>
          </a:prstGeom>
        </p:spPr>
        <p:txBody>
          <a:bodyPr lIns="0" tIns="0" rIns="0" bIns="0" rtlCol="0" anchor="t">
            <a:spAutoFit/>
          </a:bodyPr>
          <a:lstStyle/>
          <a:p>
            <a:pPr marL="669301" lvl="1" indent="-334650">
              <a:lnSpc>
                <a:spcPts val="4340"/>
              </a:lnSpc>
              <a:buFont typeface="Arial"/>
              <a:buChar char="•"/>
            </a:pPr>
            <a:r>
              <a:rPr lang="en-US" sz="3100">
                <a:solidFill>
                  <a:srgbClr val="000000"/>
                </a:solidFill>
                <a:latin typeface="Inter"/>
              </a:rPr>
              <a:t> It is the study of interaction between human(users) and computers.</a:t>
            </a:r>
          </a:p>
          <a:p>
            <a:pPr marL="669301" lvl="1" indent="-334650">
              <a:lnSpc>
                <a:spcPts val="4340"/>
              </a:lnSpc>
              <a:buFont typeface="Arial"/>
              <a:buChar char="•"/>
            </a:pPr>
            <a:r>
              <a:rPr lang="en-US" sz="3100">
                <a:solidFill>
                  <a:srgbClr val="000000"/>
                </a:solidFill>
                <a:latin typeface="Inter"/>
              </a:rPr>
              <a:t>The interaction between user(s) and computer(s) is achieved via an interface- user interface.</a:t>
            </a:r>
          </a:p>
        </p:txBody>
      </p:sp>
      <p:sp>
        <p:nvSpPr>
          <p:cNvPr id="9" name="TextBox 9"/>
          <p:cNvSpPr txBox="1"/>
          <p:nvPr/>
        </p:nvSpPr>
        <p:spPr>
          <a:xfrm>
            <a:off x="355673" y="4434174"/>
            <a:ext cx="13632505" cy="887095"/>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000000"/>
                </a:solidFill>
                <a:latin typeface="Open Sans"/>
              </a:rPr>
              <a:t>What is SAHVI?</a:t>
            </a:r>
          </a:p>
        </p:txBody>
      </p:sp>
      <p:sp>
        <p:nvSpPr>
          <p:cNvPr id="10" name="TextBox 10"/>
          <p:cNvSpPr txBox="1"/>
          <p:nvPr/>
        </p:nvSpPr>
        <p:spPr>
          <a:xfrm>
            <a:off x="722207" y="5549590"/>
            <a:ext cx="14466592" cy="1073784"/>
          </a:xfrm>
          <a:prstGeom prst="rect">
            <a:avLst/>
          </a:prstGeom>
        </p:spPr>
        <p:txBody>
          <a:bodyPr lIns="0" tIns="0" rIns="0" bIns="0" rtlCol="0" anchor="t">
            <a:spAutoFit/>
          </a:bodyPr>
          <a:lstStyle/>
          <a:p>
            <a:pPr marL="669301" lvl="1" indent="-334650">
              <a:lnSpc>
                <a:spcPts val="4340"/>
              </a:lnSpc>
              <a:buFont typeface="Arial"/>
              <a:buChar char="•"/>
            </a:pPr>
            <a:r>
              <a:rPr lang="en-US" sz="3100">
                <a:solidFill>
                  <a:srgbClr val="000000"/>
                </a:solidFill>
                <a:latin typeface="Inter"/>
              </a:rPr>
              <a:t>SAHVI is a virtual assistance which assists user to access different tasks.</a:t>
            </a:r>
          </a:p>
          <a:p>
            <a:pPr marL="669301" lvl="1" indent="-334650">
              <a:lnSpc>
                <a:spcPts val="4340"/>
              </a:lnSpc>
              <a:buFont typeface="Arial"/>
              <a:buChar char="•"/>
            </a:pPr>
            <a:r>
              <a:rPr lang="en-US" sz="3100">
                <a:solidFill>
                  <a:srgbClr val="000000"/>
                </a:solidFill>
                <a:latin typeface="Inter"/>
              </a:rPr>
              <a:t>SAHVI stands for Software and human virtual interaction.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1028" y="1361691"/>
            <a:ext cx="7340812" cy="2815452"/>
            <a:chOff x="0" y="0"/>
            <a:chExt cx="2776882" cy="1065029"/>
          </a:xfrm>
        </p:grpSpPr>
        <p:sp>
          <p:nvSpPr>
            <p:cNvPr id="3" name="Freeform 3"/>
            <p:cNvSpPr/>
            <p:nvPr/>
          </p:nvSpPr>
          <p:spPr>
            <a:xfrm>
              <a:off x="0" y="0"/>
              <a:ext cx="2776882" cy="1065029"/>
            </a:xfrm>
            <a:custGeom>
              <a:avLst/>
              <a:gdLst/>
              <a:ahLst/>
              <a:cxnLst/>
              <a:rect l="l" t="t" r="r" b="b"/>
              <a:pathLst>
                <a:path w="2776882" h="1065029">
                  <a:moveTo>
                    <a:pt x="0" y="0"/>
                  </a:moveTo>
                  <a:lnTo>
                    <a:pt x="2776882" y="0"/>
                  </a:lnTo>
                  <a:lnTo>
                    <a:pt x="2776882" y="1065029"/>
                  </a:lnTo>
                  <a:lnTo>
                    <a:pt x="0" y="1065029"/>
                  </a:lnTo>
                  <a:close/>
                </a:path>
              </a:pathLst>
            </a:custGeom>
            <a:solidFill>
              <a:srgbClr val="38B6FF"/>
            </a:solidFill>
          </p:spPr>
        </p:sp>
      </p:grpSp>
      <p:grpSp>
        <p:nvGrpSpPr>
          <p:cNvPr id="4" name="Group 4"/>
          <p:cNvGrpSpPr/>
          <p:nvPr/>
        </p:nvGrpSpPr>
        <p:grpSpPr>
          <a:xfrm>
            <a:off x="511028" y="6115851"/>
            <a:ext cx="7630132" cy="3148444"/>
            <a:chOff x="0" y="0"/>
            <a:chExt cx="2581057" cy="1065029"/>
          </a:xfrm>
        </p:grpSpPr>
        <p:sp>
          <p:nvSpPr>
            <p:cNvPr id="5" name="Freeform 5"/>
            <p:cNvSpPr/>
            <p:nvPr/>
          </p:nvSpPr>
          <p:spPr>
            <a:xfrm>
              <a:off x="0" y="0"/>
              <a:ext cx="2581057" cy="1065029"/>
            </a:xfrm>
            <a:custGeom>
              <a:avLst/>
              <a:gdLst/>
              <a:ahLst/>
              <a:cxnLst/>
              <a:rect l="l" t="t" r="r" b="b"/>
              <a:pathLst>
                <a:path w="2581057" h="1065029">
                  <a:moveTo>
                    <a:pt x="0" y="0"/>
                  </a:moveTo>
                  <a:lnTo>
                    <a:pt x="2581057" y="0"/>
                  </a:lnTo>
                  <a:lnTo>
                    <a:pt x="2581057" y="1065029"/>
                  </a:lnTo>
                  <a:lnTo>
                    <a:pt x="0" y="1065029"/>
                  </a:lnTo>
                  <a:close/>
                </a:path>
              </a:pathLst>
            </a:custGeom>
            <a:solidFill>
              <a:srgbClr val="03989E"/>
            </a:solidFill>
          </p:spPr>
        </p:sp>
      </p:grpSp>
      <p:grpSp>
        <p:nvGrpSpPr>
          <p:cNvPr id="6" name="Group 6"/>
          <p:cNvGrpSpPr/>
          <p:nvPr/>
        </p:nvGrpSpPr>
        <p:grpSpPr>
          <a:xfrm>
            <a:off x="9403575" y="6115851"/>
            <a:ext cx="7630132" cy="3148444"/>
            <a:chOff x="0" y="0"/>
            <a:chExt cx="2581057" cy="1065029"/>
          </a:xfrm>
        </p:grpSpPr>
        <p:sp>
          <p:nvSpPr>
            <p:cNvPr id="7" name="Freeform 7"/>
            <p:cNvSpPr/>
            <p:nvPr/>
          </p:nvSpPr>
          <p:spPr>
            <a:xfrm>
              <a:off x="0" y="0"/>
              <a:ext cx="2581057" cy="1065029"/>
            </a:xfrm>
            <a:custGeom>
              <a:avLst/>
              <a:gdLst/>
              <a:ahLst/>
              <a:cxnLst/>
              <a:rect l="l" t="t" r="r" b="b"/>
              <a:pathLst>
                <a:path w="2581057" h="1065029">
                  <a:moveTo>
                    <a:pt x="0" y="0"/>
                  </a:moveTo>
                  <a:lnTo>
                    <a:pt x="2581057" y="0"/>
                  </a:lnTo>
                  <a:lnTo>
                    <a:pt x="2581057" y="1065029"/>
                  </a:lnTo>
                  <a:lnTo>
                    <a:pt x="0" y="1065029"/>
                  </a:lnTo>
                  <a:close/>
                </a:path>
              </a:pathLst>
            </a:custGeom>
            <a:solidFill>
              <a:srgbClr val="00C2CB"/>
            </a:solidFill>
          </p:spPr>
        </p:sp>
      </p:grpSp>
      <p:grpSp>
        <p:nvGrpSpPr>
          <p:cNvPr id="8" name="Group 8"/>
          <p:cNvGrpSpPr/>
          <p:nvPr/>
        </p:nvGrpSpPr>
        <p:grpSpPr>
          <a:xfrm>
            <a:off x="9692896" y="1361691"/>
            <a:ext cx="7340812" cy="2815452"/>
            <a:chOff x="0" y="0"/>
            <a:chExt cx="2776882" cy="1065029"/>
          </a:xfrm>
        </p:grpSpPr>
        <p:sp>
          <p:nvSpPr>
            <p:cNvPr id="9" name="Freeform 9"/>
            <p:cNvSpPr/>
            <p:nvPr/>
          </p:nvSpPr>
          <p:spPr>
            <a:xfrm>
              <a:off x="0" y="0"/>
              <a:ext cx="2776882" cy="1065029"/>
            </a:xfrm>
            <a:custGeom>
              <a:avLst/>
              <a:gdLst/>
              <a:ahLst/>
              <a:cxnLst/>
              <a:rect l="l" t="t" r="r" b="b"/>
              <a:pathLst>
                <a:path w="2776882" h="1065029">
                  <a:moveTo>
                    <a:pt x="0" y="0"/>
                  </a:moveTo>
                  <a:lnTo>
                    <a:pt x="2776882" y="0"/>
                  </a:lnTo>
                  <a:lnTo>
                    <a:pt x="2776882" y="1065029"/>
                  </a:lnTo>
                  <a:lnTo>
                    <a:pt x="0" y="1065029"/>
                  </a:lnTo>
                  <a:close/>
                </a:path>
              </a:pathLst>
            </a:custGeom>
            <a:solidFill>
              <a:srgbClr val="2B70E4"/>
            </a:solidFill>
          </p:spPr>
        </p:sp>
      </p:grpSp>
      <p:grpSp>
        <p:nvGrpSpPr>
          <p:cNvPr id="10" name="Group 10"/>
          <p:cNvGrpSpPr/>
          <p:nvPr/>
        </p:nvGrpSpPr>
        <p:grpSpPr>
          <a:xfrm>
            <a:off x="4959388" y="3735774"/>
            <a:ext cx="6823141" cy="2815452"/>
            <a:chOff x="0" y="0"/>
            <a:chExt cx="2581057" cy="1065029"/>
          </a:xfrm>
        </p:grpSpPr>
        <p:sp>
          <p:nvSpPr>
            <p:cNvPr id="11" name="Freeform 11"/>
            <p:cNvSpPr/>
            <p:nvPr/>
          </p:nvSpPr>
          <p:spPr>
            <a:xfrm>
              <a:off x="0" y="0"/>
              <a:ext cx="2581057" cy="1065029"/>
            </a:xfrm>
            <a:custGeom>
              <a:avLst/>
              <a:gdLst/>
              <a:ahLst/>
              <a:cxnLst/>
              <a:rect l="l" t="t" r="r" b="b"/>
              <a:pathLst>
                <a:path w="2581057" h="1065029">
                  <a:moveTo>
                    <a:pt x="0" y="0"/>
                  </a:moveTo>
                  <a:lnTo>
                    <a:pt x="2581057" y="0"/>
                  </a:lnTo>
                  <a:lnTo>
                    <a:pt x="2581057" y="1065029"/>
                  </a:lnTo>
                  <a:lnTo>
                    <a:pt x="0" y="1065029"/>
                  </a:lnTo>
                  <a:close/>
                </a:path>
              </a:pathLst>
            </a:custGeom>
            <a:solidFill>
              <a:srgbClr val="5271FF"/>
            </a:solidFill>
          </p:spPr>
        </p:sp>
      </p:grpSp>
      <p:sp>
        <p:nvSpPr>
          <p:cNvPr id="12" name="TextBox 12"/>
          <p:cNvSpPr txBox="1"/>
          <p:nvPr/>
        </p:nvSpPr>
        <p:spPr>
          <a:xfrm>
            <a:off x="729502" y="1463715"/>
            <a:ext cx="7492046" cy="566420"/>
          </a:xfrm>
          <a:prstGeom prst="rect">
            <a:avLst/>
          </a:prstGeom>
        </p:spPr>
        <p:txBody>
          <a:bodyPr lIns="0" tIns="0" rIns="0" bIns="0" rtlCol="0" anchor="t">
            <a:spAutoFit/>
          </a:bodyPr>
          <a:lstStyle/>
          <a:p>
            <a:pPr marL="0" lvl="0" indent="0">
              <a:lnSpc>
                <a:spcPts val="4480"/>
              </a:lnSpc>
              <a:spcBef>
                <a:spcPct val="0"/>
              </a:spcBef>
            </a:pPr>
            <a:r>
              <a:rPr lang="en-US" sz="3200">
                <a:solidFill>
                  <a:srgbClr val="000000"/>
                </a:solidFill>
                <a:latin typeface="Poppins Medium Bold"/>
              </a:rPr>
              <a:t>Virtual Volume Controller(VVC)</a:t>
            </a:r>
          </a:p>
        </p:txBody>
      </p:sp>
      <p:sp>
        <p:nvSpPr>
          <p:cNvPr id="13" name="TextBox 13"/>
          <p:cNvSpPr txBox="1"/>
          <p:nvPr/>
        </p:nvSpPr>
        <p:spPr>
          <a:xfrm>
            <a:off x="9491544" y="6574131"/>
            <a:ext cx="6686866" cy="566420"/>
          </a:xfrm>
          <a:prstGeom prst="rect">
            <a:avLst/>
          </a:prstGeom>
        </p:spPr>
        <p:txBody>
          <a:bodyPr lIns="0" tIns="0" rIns="0" bIns="0" rtlCol="0" anchor="t">
            <a:spAutoFit/>
          </a:bodyPr>
          <a:lstStyle/>
          <a:p>
            <a:pPr marL="0" lvl="0" indent="0">
              <a:lnSpc>
                <a:spcPts val="4480"/>
              </a:lnSpc>
              <a:spcBef>
                <a:spcPct val="0"/>
              </a:spcBef>
            </a:pPr>
            <a:r>
              <a:rPr lang="en-US" sz="3200">
                <a:solidFill>
                  <a:srgbClr val="000000"/>
                </a:solidFill>
                <a:latin typeface="Poppins Medium Bold"/>
              </a:rPr>
              <a:t>Virtual Mouse Controller(VMC)</a:t>
            </a:r>
          </a:p>
        </p:txBody>
      </p:sp>
      <p:sp>
        <p:nvSpPr>
          <p:cNvPr id="14" name="TextBox 14"/>
          <p:cNvSpPr txBox="1"/>
          <p:nvPr/>
        </p:nvSpPr>
        <p:spPr>
          <a:xfrm>
            <a:off x="630561" y="6574131"/>
            <a:ext cx="7221280" cy="566420"/>
          </a:xfrm>
          <a:prstGeom prst="rect">
            <a:avLst/>
          </a:prstGeom>
        </p:spPr>
        <p:txBody>
          <a:bodyPr lIns="0" tIns="0" rIns="0" bIns="0" rtlCol="0" anchor="t">
            <a:spAutoFit/>
          </a:bodyPr>
          <a:lstStyle/>
          <a:p>
            <a:pPr marL="0" lvl="0" indent="0">
              <a:lnSpc>
                <a:spcPts val="4480"/>
              </a:lnSpc>
              <a:spcBef>
                <a:spcPct val="0"/>
              </a:spcBef>
            </a:pPr>
            <a:r>
              <a:rPr lang="en-US" sz="3200">
                <a:solidFill>
                  <a:srgbClr val="000000"/>
                </a:solidFill>
                <a:latin typeface="Poppins Medium Bold"/>
              </a:rPr>
              <a:t>Virtual Game Controller (VGC)</a:t>
            </a:r>
          </a:p>
        </p:txBody>
      </p:sp>
      <p:sp>
        <p:nvSpPr>
          <p:cNvPr id="15" name="TextBox 15"/>
          <p:cNvSpPr txBox="1"/>
          <p:nvPr/>
        </p:nvSpPr>
        <p:spPr>
          <a:xfrm>
            <a:off x="6333102" y="3715249"/>
            <a:ext cx="4946821" cy="566420"/>
          </a:xfrm>
          <a:prstGeom prst="rect">
            <a:avLst/>
          </a:prstGeom>
        </p:spPr>
        <p:txBody>
          <a:bodyPr lIns="0" tIns="0" rIns="0" bIns="0" rtlCol="0" anchor="t">
            <a:spAutoFit/>
          </a:bodyPr>
          <a:lstStyle/>
          <a:p>
            <a:pPr marL="0" lvl="0" indent="0">
              <a:lnSpc>
                <a:spcPts val="4480"/>
              </a:lnSpc>
              <a:spcBef>
                <a:spcPct val="0"/>
              </a:spcBef>
            </a:pPr>
            <a:r>
              <a:rPr lang="en-US" sz="3200">
                <a:solidFill>
                  <a:srgbClr val="000000"/>
                </a:solidFill>
                <a:latin typeface="Poppins Medium"/>
              </a:rPr>
              <a:t>Virtual Painter(VP)</a:t>
            </a:r>
          </a:p>
        </p:txBody>
      </p:sp>
      <p:sp>
        <p:nvSpPr>
          <p:cNvPr id="16" name="TextBox 16"/>
          <p:cNvSpPr txBox="1"/>
          <p:nvPr/>
        </p:nvSpPr>
        <p:spPr>
          <a:xfrm>
            <a:off x="-51722" y="141605"/>
            <a:ext cx="16005008"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a:solidFill>
                  <a:srgbClr val="000000"/>
                </a:solidFill>
                <a:latin typeface="Open Sans"/>
              </a:rPr>
              <a:t>What are the tasks performed by this program?</a:t>
            </a:r>
          </a:p>
        </p:txBody>
      </p:sp>
      <p:sp>
        <p:nvSpPr>
          <p:cNvPr id="17" name="TextBox 17"/>
          <p:cNvSpPr txBox="1"/>
          <p:nvPr/>
        </p:nvSpPr>
        <p:spPr>
          <a:xfrm>
            <a:off x="10572434" y="1463715"/>
            <a:ext cx="6686866" cy="566420"/>
          </a:xfrm>
          <a:prstGeom prst="rect">
            <a:avLst/>
          </a:prstGeom>
        </p:spPr>
        <p:txBody>
          <a:bodyPr lIns="0" tIns="0" rIns="0" bIns="0" rtlCol="0" anchor="t">
            <a:spAutoFit/>
          </a:bodyPr>
          <a:lstStyle/>
          <a:p>
            <a:pPr marL="0" lvl="0" indent="0">
              <a:lnSpc>
                <a:spcPts val="4480"/>
              </a:lnSpc>
              <a:spcBef>
                <a:spcPct val="0"/>
              </a:spcBef>
            </a:pPr>
            <a:r>
              <a:rPr lang="en-US" sz="3200">
                <a:solidFill>
                  <a:srgbClr val="000000"/>
                </a:solidFill>
                <a:latin typeface="Poppins Medium Bold"/>
              </a:rPr>
              <a:t>Virtual Calculator(VC)</a:t>
            </a:r>
          </a:p>
        </p:txBody>
      </p:sp>
      <p:sp>
        <p:nvSpPr>
          <p:cNvPr id="18" name="TextBox 18"/>
          <p:cNvSpPr txBox="1"/>
          <p:nvPr/>
        </p:nvSpPr>
        <p:spPr>
          <a:xfrm>
            <a:off x="781310" y="2221412"/>
            <a:ext cx="7070531" cy="1819910"/>
          </a:xfrm>
          <a:prstGeom prst="rect">
            <a:avLst/>
          </a:prstGeom>
        </p:spPr>
        <p:txBody>
          <a:bodyPr lIns="0" tIns="0" rIns="0" bIns="0" rtlCol="0" anchor="t">
            <a:spAutoFit/>
          </a:bodyPr>
          <a:lstStyle/>
          <a:p>
            <a:pPr>
              <a:lnSpc>
                <a:spcPts val="3640"/>
              </a:lnSpc>
            </a:pPr>
            <a:r>
              <a:rPr lang="en-US" sz="2600">
                <a:solidFill>
                  <a:srgbClr val="FFFFFF"/>
                </a:solidFill>
                <a:latin typeface="Open Sans Light Bold"/>
              </a:rPr>
              <a:t>Under this feature we develop an interface which will capture hand gesture dynamically and will control the volume level</a:t>
            </a:r>
          </a:p>
        </p:txBody>
      </p:sp>
      <p:sp>
        <p:nvSpPr>
          <p:cNvPr id="19" name="TextBox 19"/>
          <p:cNvSpPr txBox="1"/>
          <p:nvPr/>
        </p:nvSpPr>
        <p:spPr>
          <a:xfrm>
            <a:off x="9491544" y="7239509"/>
            <a:ext cx="7070531" cy="1819910"/>
          </a:xfrm>
          <a:prstGeom prst="rect">
            <a:avLst/>
          </a:prstGeom>
        </p:spPr>
        <p:txBody>
          <a:bodyPr lIns="0" tIns="0" rIns="0" bIns="0" rtlCol="0" anchor="t">
            <a:spAutoFit/>
          </a:bodyPr>
          <a:lstStyle/>
          <a:p>
            <a:pPr>
              <a:lnSpc>
                <a:spcPts val="3640"/>
              </a:lnSpc>
            </a:pPr>
            <a:r>
              <a:rPr lang="en-US" sz="2600">
                <a:solidFill>
                  <a:srgbClr val="FFFFFF"/>
                </a:solidFill>
                <a:latin typeface="Open Sans Light Bold"/>
              </a:rPr>
              <a:t>Under this feature we develop a mouse simulation system which performs all the functions performed by mouse corresponding to hand movement.</a:t>
            </a:r>
          </a:p>
        </p:txBody>
      </p:sp>
      <p:sp>
        <p:nvSpPr>
          <p:cNvPr id="20" name="TextBox 20"/>
          <p:cNvSpPr txBox="1"/>
          <p:nvPr/>
        </p:nvSpPr>
        <p:spPr>
          <a:xfrm>
            <a:off x="646169" y="7239509"/>
            <a:ext cx="7070531" cy="1819910"/>
          </a:xfrm>
          <a:prstGeom prst="rect">
            <a:avLst/>
          </a:prstGeom>
        </p:spPr>
        <p:txBody>
          <a:bodyPr lIns="0" tIns="0" rIns="0" bIns="0" rtlCol="0" anchor="t">
            <a:spAutoFit/>
          </a:bodyPr>
          <a:lstStyle/>
          <a:p>
            <a:pPr>
              <a:lnSpc>
                <a:spcPts val="3640"/>
              </a:lnSpc>
            </a:pPr>
            <a:r>
              <a:rPr lang="en-US" sz="2600">
                <a:solidFill>
                  <a:srgbClr val="FFFFFF"/>
                </a:solidFill>
                <a:latin typeface="Open Sans Light Bold"/>
              </a:rPr>
              <a:t>Under this feature we develop a interface which will capture multiple hand gesture(two hands) and will control the game dynamics.</a:t>
            </a:r>
          </a:p>
        </p:txBody>
      </p:sp>
      <p:sp>
        <p:nvSpPr>
          <p:cNvPr id="21" name="TextBox 21"/>
          <p:cNvSpPr txBox="1"/>
          <p:nvPr/>
        </p:nvSpPr>
        <p:spPr>
          <a:xfrm>
            <a:off x="5271248" y="4369602"/>
            <a:ext cx="6511281" cy="1308099"/>
          </a:xfrm>
          <a:prstGeom prst="rect">
            <a:avLst/>
          </a:prstGeom>
        </p:spPr>
        <p:txBody>
          <a:bodyPr lIns="0" tIns="0" rIns="0" bIns="0" rtlCol="0" anchor="t">
            <a:spAutoFit/>
          </a:bodyPr>
          <a:lstStyle/>
          <a:p>
            <a:pPr>
              <a:lnSpc>
                <a:spcPts val="3500"/>
              </a:lnSpc>
            </a:pPr>
            <a:r>
              <a:rPr lang="en-US" sz="2500">
                <a:solidFill>
                  <a:srgbClr val="FFFFFF"/>
                </a:solidFill>
                <a:latin typeface="Open Sans Light Bold"/>
              </a:rPr>
              <a:t>Under this feature we develop a virtual GUI that enables one to virtually paint on the screen using their fingers.</a:t>
            </a:r>
          </a:p>
        </p:txBody>
      </p:sp>
      <p:sp>
        <p:nvSpPr>
          <p:cNvPr id="22" name="TextBox 22"/>
          <p:cNvSpPr txBox="1"/>
          <p:nvPr/>
        </p:nvSpPr>
        <p:spPr>
          <a:xfrm>
            <a:off x="9963177" y="1981064"/>
            <a:ext cx="7070531" cy="1746249"/>
          </a:xfrm>
          <a:prstGeom prst="rect">
            <a:avLst/>
          </a:prstGeom>
        </p:spPr>
        <p:txBody>
          <a:bodyPr lIns="0" tIns="0" rIns="0" bIns="0" rtlCol="0" anchor="t">
            <a:spAutoFit/>
          </a:bodyPr>
          <a:lstStyle/>
          <a:p>
            <a:pPr>
              <a:lnSpc>
                <a:spcPts val="3500"/>
              </a:lnSpc>
            </a:pPr>
            <a:r>
              <a:rPr lang="en-US" sz="2500">
                <a:solidFill>
                  <a:srgbClr val="FFFFFF"/>
                </a:solidFill>
                <a:latin typeface="Open Sans Light Bold"/>
              </a:rPr>
              <a:t>Under this feature we develop a virtual GUI for virtual calculator that uses finger movements to operate  and perform some mathematical calculations.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63206" y="2992742"/>
            <a:ext cx="5561587" cy="6431546"/>
            <a:chOff x="0" y="0"/>
            <a:chExt cx="1265408" cy="1463347"/>
          </a:xfrm>
        </p:grpSpPr>
        <p:sp>
          <p:nvSpPr>
            <p:cNvPr id="3" name="Freeform 3"/>
            <p:cNvSpPr/>
            <p:nvPr/>
          </p:nvSpPr>
          <p:spPr>
            <a:xfrm>
              <a:off x="6350" y="6350"/>
              <a:ext cx="1252709" cy="1450647"/>
            </a:xfrm>
            <a:custGeom>
              <a:avLst/>
              <a:gdLst/>
              <a:ahLst/>
              <a:cxnLst/>
              <a:rect l="l" t="t" r="r" b="b"/>
              <a:pathLst>
                <a:path w="1252709" h="1450647">
                  <a:moveTo>
                    <a:pt x="1252709" y="271780"/>
                  </a:moveTo>
                  <a:lnTo>
                    <a:pt x="1252709" y="1450647"/>
                  </a:lnTo>
                  <a:lnTo>
                    <a:pt x="0" y="1450647"/>
                  </a:lnTo>
                  <a:lnTo>
                    <a:pt x="0" y="0"/>
                  </a:lnTo>
                  <a:lnTo>
                    <a:pt x="980928" y="0"/>
                  </a:lnTo>
                  <a:close/>
                </a:path>
              </a:pathLst>
            </a:custGeom>
            <a:solidFill>
              <a:srgbClr val="2B70E4"/>
            </a:solidFill>
          </p:spPr>
        </p:sp>
        <p:sp>
          <p:nvSpPr>
            <p:cNvPr id="4" name="Freeform 4"/>
            <p:cNvSpPr/>
            <p:nvPr/>
          </p:nvSpPr>
          <p:spPr>
            <a:xfrm>
              <a:off x="0" y="0"/>
              <a:ext cx="1265409" cy="1463347"/>
            </a:xfrm>
            <a:custGeom>
              <a:avLst/>
              <a:gdLst/>
              <a:ahLst/>
              <a:cxnLst/>
              <a:rect l="l" t="t" r="r" b="b"/>
              <a:pathLst>
                <a:path w="1265409" h="1463347">
                  <a:moveTo>
                    <a:pt x="1265409" y="1463347"/>
                  </a:moveTo>
                  <a:lnTo>
                    <a:pt x="0" y="1463347"/>
                  </a:lnTo>
                  <a:lnTo>
                    <a:pt x="0" y="0"/>
                  </a:lnTo>
                  <a:lnTo>
                    <a:pt x="989819" y="0"/>
                  </a:lnTo>
                  <a:lnTo>
                    <a:pt x="1265409" y="275590"/>
                  </a:lnTo>
                  <a:cubicBezTo>
                    <a:pt x="1265409" y="275590"/>
                    <a:pt x="1265409" y="1463347"/>
                    <a:pt x="1265409" y="1463347"/>
                  </a:cubicBezTo>
                  <a:close/>
                  <a:moveTo>
                    <a:pt x="12700" y="1450647"/>
                  </a:moveTo>
                  <a:lnTo>
                    <a:pt x="1252709" y="1450647"/>
                  </a:lnTo>
                  <a:lnTo>
                    <a:pt x="1252709" y="280670"/>
                  </a:lnTo>
                  <a:lnTo>
                    <a:pt x="984739" y="12700"/>
                  </a:lnTo>
                  <a:lnTo>
                    <a:pt x="12700" y="12700"/>
                  </a:lnTo>
                  <a:lnTo>
                    <a:pt x="12700" y="1450647"/>
                  </a:lnTo>
                  <a:close/>
                </a:path>
              </a:pathLst>
            </a:custGeom>
            <a:solidFill>
              <a:srgbClr val="44B875"/>
            </a:solidFill>
          </p:spPr>
        </p:sp>
      </p:grpSp>
      <p:sp>
        <p:nvSpPr>
          <p:cNvPr id="5" name="TextBox 5"/>
          <p:cNvSpPr txBox="1"/>
          <p:nvPr/>
        </p:nvSpPr>
        <p:spPr>
          <a:xfrm>
            <a:off x="4459297" y="1178474"/>
            <a:ext cx="8927538" cy="930324"/>
          </a:xfrm>
          <a:prstGeom prst="rect">
            <a:avLst/>
          </a:prstGeom>
        </p:spPr>
        <p:txBody>
          <a:bodyPr lIns="0" tIns="0" rIns="0" bIns="0" rtlCol="0" anchor="t">
            <a:spAutoFit/>
          </a:bodyPr>
          <a:lstStyle/>
          <a:p>
            <a:pPr marL="0" lvl="0" indent="0" algn="ctr">
              <a:lnSpc>
                <a:spcPts val="7522"/>
              </a:lnSpc>
              <a:spcBef>
                <a:spcPct val="0"/>
              </a:spcBef>
            </a:pPr>
            <a:r>
              <a:rPr lang="en-US" sz="5373">
                <a:solidFill>
                  <a:srgbClr val="000000"/>
                </a:solidFill>
                <a:latin typeface="Inter Bold"/>
              </a:rPr>
              <a:t>Objective</a:t>
            </a:r>
          </a:p>
        </p:txBody>
      </p:sp>
      <p:grpSp>
        <p:nvGrpSpPr>
          <p:cNvPr id="6" name="Group 6"/>
          <p:cNvGrpSpPr/>
          <p:nvPr/>
        </p:nvGrpSpPr>
        <p:grpSpPr>
          <a:xfrm>
            <a:off x="214732" y="2992742"/>
            <a:ext cx="5561587" cy="6431546"/>
            <a:chOff x="0" y="0"/>
            <a:chExt cx="1265408" cy="1463347"/>
          </a:xfrm>
        </p:grpSpPr>
        <p:sp>
          <p:nvSpPr>
            <p:cNvPr id="7" name="Freeform 7"/>
            <p:cNvSpPr/>
            <p:nvPr/>
          </p:nvSpPr>
          <p:spPr>
            <a:xfrm>
              <a:off x="6350" y="6350"/>
              <a:ext cx="1252709" cy="1450647"/>
            </a:xfrm>
            <a:custGeom>
              <a:avLst/>
              <a:gdLst/>
              <a:ahLst/>
              <a:cxnLst/>
              <a:rect l="l" t="t" r="r" b="b"/>
              <a:pathLst>
                <a:path w="1252709" h="1450647">
                  <a:moveTo>
                    <a:pt x="1252709" y="271780"/>
                  </a:moveTo>
                  <a:lnTo>
                    <a:pt x="1252709" y="1450647"/>
                  </a:lnTo>
                  <a:lnTo>
                    <a:pt x="0" y="1450647"/>
                  </a:lnTo>
                  <a:lnTo>
                    <a:pt x="0" y="0"/>
                  </a:lnTo>
                  <a:lnTo>
                    <a:pt x="980928" y="0"/>
                  </a:lnTo>
                  <a:close/>
                </a:path>
              </a:pathLst>
            </a:custGeom>
            <a:solidFill>
              <a:srgbClr val="06327D"/>
            </a:solidFill>
          </p:spPr>
        </p:sp>
        <p:sp>
          <p:nvSpPr>
            <p:cNvPr id="8" name="Freeform 8"/>
            <p:cNvSpPr/>
            <p:nvPr/>
          </p:nvSpPr>
          <p:spPr>
            <a:xfrm>
              <a:off x="0" y="0"/>
              <a:ext cx="1265409" cy="1463347"/>
            </a:xfrm>
            <a:custGeom>
              <a:avLst/>
              <a:gdLst/>
              <a:ahLst/>
              <a:cxnLst/>
              <a:rect l="l" t="t" r="r" b="b"/>
              <a:pathLst>
                <a:path w="1265409" h="1463347">
                  <a:moveTo>
                    <a:pt x="1265409" y="1463347"/>
                  </a:moveTo>
                  <a:lnTo>
                    <a:pt x="0" y="1463347"/>
                  </a:lnTo>
                  <a:lnTo>
                    <a:pt x="0" y="0"/>
                  </a:lnTo>
                  <a:lnTo>
                    <a:pt x="989819" y="0"/>
                  </a:lnTo>
                  <a:lnTo>
                    <a:pt x="1265409" y="275590"/>
                  </a:lnTo>
                  <a:cubicBezTo>
                    <a:pt x="1265409" y="275590"/>
                    <a:pt x="1265409" y="1463347"/>
                    <a:pt x="1265409" y="1463347"/>
                  </a:cubicBezTo>
                  <a:close/>
                  <a:moveTo>
                    <a:pt x="12700" y="1450647"/>
                  </a:moveTo>
                  <a:lnTo>
                    <a:pt x="1252709" y="1450647"/>
                  </a:lnTo>
                  <a:lnTo>
                    <a:pt x="1252709" y="280670"/>
                  </a:lnTo>
                  <a:lnTo>
                    <a:pt x="984739" y="12700"/>
                  </a:lnTo>
                  <a:lnTo>
                    <a:pt x="12700" y="12700"/>
                  </a:lnTo>
                  <a:lnTo>
                    <a:pt x="12700" y="1450647"/>
                  </a:lnTo>
                  <a:close/>
                </a:path>
              </a:pathLst>
            </a:custGeom>
            <a:solidFill>
              <a:srgbClr val="06327D"/>
            </a:solidFill>
          </p:spPr>
        </p:sp>
      </p:grpSp>
      <p:sp>
        <p:nvSpPr>
          <p:cNvPr id="9" name="TextBox 9"/>
          <p:cNvSpPr txBox="1"/>
          <p:nvPr/>
        </p:nvSpPr>
        <p:spPr>
          <a:xfrm>
            <a:off x="566840" y="4245616"/>
            <a:ext cx="4250762" cy="4171951"/>
          </a:xfrm>
          <a:prstGeom prst="rect">
            <a:avLst/>
          </a:prstGeom>
        </p:spPr>
        <p:txBody>
          <a:bodyPr lIns="0" tIns="0" rIns="0" bIns="0" rtlCol="0" anchor="t">
            <a:spAutoFit/>
          </a:bodyPr>
          <a:lstStyle/>
          <a:p>
            <a:pPr marL="0" lvl="0" indent="0">
              <a:lnSpc>
                <a:spcPts val="4199"/>
              </a:lnSpc>
              <a:spcBef>
                <a:spcPct val="0"/>
              </a:spcBef>
            </a:pPr>
            <a:r>
              <a:rPr lang="en-US" sz="2999">
                <a:solidFill>
                  <a:srgbClr val="FFFFFF"/>
                </a:solidFill>
                <a:latin typeface="Inter Thin Bold"/>
              </a:rPr>
              <a:t>First objective of this project is to allow the communication between human and computer by the use of gestures and hand movements to be more intuitive.</a:t>
            </a:r>
          </a:p>
        </p:txBody>
      </p:sp>
      <p:grpSp>
        <p:nvGrpSpPr>
          <p:cNvPr id="10" name="Group 10"/>
          <p:cNvGrpSpPr/>
          <p:nvPr/>
        </p:nvGrpSpPr>
        <p:grpSpPr>
          <a:xfrm>
            <a:off x="12527472" y="2992742"/>
            <a:ext cx="5341349" cy="6431546"/>
            <a:chOff x="0" y="0"/>
            <a:chExt cx="1265408" cy="1523685"/>
          </a:xfrm>
        </p:grpSpPr>
        <p:sp>
          <p:nvSpPr>
            <p:cNvPr id="11" name="Freeform 11"/>
            <p:cNvSpPr/>
            <p:nvPr/>
          </p:nvSpPr>
          <p:spPr>
            <a:xfrm>
              <a:off x="6350" y="6350"/>
              <a:ext cx="1252709" cy="1510985"/>
            </a:xfrm>
            <a:custGeom>
              <a:avLst/>
              <a:gdLst/>
              <a:ahLst/>
              <a:cxnLst/>
              <a:rect l="l" t="t" r="r" b="b"/>
              <a:pathLst>
                <a:path w="1252709" h="1510985">
                  <a:moveTo>
                    <a:pt x="1252709" y="271780"/>
                  </a:moveTo>
                  <a:lnTo>
                    <a:pt x="1252709" y="1510985"/>
                  </a:lnTo>
                  <a:lnTo>
                    <a:pt x="0" y="1510985"/>
                  </a:lnTo>
                  <a:lnTo>
                    <a:pt x="0" y="0"/>
                  </a:lnTo>
                  <a:lnTo>
                    <a:pt x="980928" y="0"/>
                  </a:lnTo>
                  <a:close/>
                </a:path>
              </a:pathLst>
            </a:custGeom>
            <a:solidFill>
              <a:srgbClr val="44B875"/>
            </a:solidFill>
          </p:spPr>
        </p:sp>
        <p:sp>
          <p:nvSpPr>
            <p:cNvPr id="12" name="Freeform 12"/>
            <p:cNvSpPr/>
            <p:nvPr/>
          </p:nvSpPr>
          <p:spPr>
            <a:xfrm>
              <a:off x="0" y="0"/>
              <a:ext cx="1265409" cy="1523685"/>
            </a:xfrm>
            <a:custGeom>
              <a:avLst/>
              <a:gdLst/>
              <a:ahLst/>
              <a:cxnLst/>
              <a:rect l="l" t="t" r="r" b="b"/>
              <a:pathLst>
                <a:path w="1265409" h="1523685">
                  <a:moveTo>
                    <a:pt x="1265409" y="1523685"/>
                  </a:moveTo>
                  <a:lnTo>
                    <a:pt x="0" y="1523685"/>
                  </a:lnTo>
                  <a:lnTo>
                    <a:pt x="0" y="0"/>
                  </a:lnTo>
                  <a:lnTo>
                    <a:pt x="989819" y="0"/>
                  </a:lnTo>
                  <a:lnTo>
                    <a:pt x="1265409" y="275590"/>
                  </a:lnTo>
                  <a:cubicBezTo>
                    <a:pt x="1265409" y="275590"/>
                    <a:pt x="1265409" y="1523685"/>
                    <a:pt x="1265409" y="1523685"/>
                  </a:cubicBezTo>
                  <a:close/>
                  <a:moveTo>
                    <a:pt x="12700" y="1510985"/>
                  </a:moveTo>
                  <a:lnTo>
                    <a:pt x="1252709" y="1510985"/>
                  </a:lnTo>
                  <a:lnTo>
                    <a:pt x="1252709" y="280670"/>
                  </a:lnTo>
                  <a:lnTo>
                    <a:pt x="984739" y="12700"/>
                  </a:lnTo>
                  <a:lnTo>
                    <a:pt x="12700" y="12700"/>
                  </a:lnTo>
                  <a:lnTo>
                    <a:pt x="12700" y="1510985"/>
                  </a:lnTo>
                  <a:close/>
                </a:path>
              </a:pathLst>
            </a:custGeom>
            <a:solidFill>
              <a:srgbClr val="44B875"/>
            </a:solidFill>
          </p:spPr>
        </p:sp>
      </p:grpSp>
      <p:sp>
        <p:nvSpPr>
          <p:cNvPr id="13" name="TextBox 13"/>
          <p:cNvSpPr txBox="1"/>
          <p:nvPr/>
        </p:nvSpPr>
        <p:spPr>
          <a:xfrm>
            <a:off x="7018619" y="4245616"/>
            <a:ext cx="4250762" cy="3648076"/>
          </a:xfrm>
          <a:prstGeom prst="rect">
            <a:avLst/>
          </a:prstGeom>
        </p:spPr>
        <p:txBody>
          <a:bodyPr lIns="0" tIns="0" rIns="0" bIns="0" rtlCol="0" anchor="t">
            <a:spAutoFit/>
          </a:bodyPr>
          <a:lstStyle/>
          <a:p>
            <a:pPr marL="0" lvl="0" indent="0">
              <a:lnSpc>
                <a:spcPts val="4199"/>
              </a:lnSpc>
              <a:spcBef>
                <a:spcPct val="0"/>
              </a:spcBef>
            </a:pPr>
            <a:r>
              <a:rPr lang="en-US" sz="2999">
                <a:solidFill>
                  <a:srgbClr val="FFFFFF"/>
                </a:solidFill>
                <a:latin typeface="Inter Thin Bold"/>
              </a:rPr>
              <a:t>Second objective of this project is to create a complete system to detect, recognize and interpret the hand gestures through computer vision.</a:t>
            </a:r>
          </a:p>
        </p:txBody>
      </p:sp>
      <p:sp>
        <p:nvSpPr>
          <p:cNvPr id="14" name="TextBox 14"/>
          <p:cNvSpPr txBox="1"/>
          <p:nvPr/>
        </p:nvSpPr>
        <p:spPr>
          <a:xfrm>
            <a:off x="13008538" y="4236091"/>
            <a:ext cx="4250762" cy="4791075"/>
          </a:xfrm>
          <a:prstGeom prst="rect">
            <a:avLst/>
          </a:prstGeom>
        </p:spPr>
        <p:txBody>
          <a:bodyPr lIns="0" tIns="0" rIns="0" bIns="0" rtlCol="0" anchor="t">
            <a:spAutoFit/>
          </a:bodyPr>
          <a:lstStyle/>
          <a:p>
            <a:pPr marL="0" lvl="0" indent="0">
              <a:lnSpc>
                <a:spcPts val="4200"/>
              </a:lnSpc>
              <a:spcBef>
                <a:spcPct val="0"/>
              </a:spcBef>
            </a:pPr>
            <a:r>
              <a:rPr lang="en-US" sz="3000">
                <a:solidFill>
                  <a:srgbClr val="FFFFFF"/>
                </a:solidFill>
                <a:latin typeface="Inter Thin Bold"/>
              </a:rPr>
              <a:t>Third objective of this project is to do more and more work on the computer with the help of hand gestures such as to control volume of the system, mouse control, game control and many more.</a:t>
            </a:r>
          </a:p>
        </p:txBody>
      </p:sp>
      <p:grpSp>
        <p:nvGrpSpPr>
          <p:cNvPr id="15" name="Group 15"/>
          <p:cNvGrpSpPr/>
          <p:nvPr/>
        </p:nvGrpSpPr>
        <p:grpSpPr>
          <a:xfrm rot="-2700000">
            <a:off x="12266824" y="-1920848"/>
            <a:ext cx="3847852" cy="3841695"/>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17" name="Group 17"/>
          <p:cNvGrpSpPr/>
          <p:nvPr/>
        </p:nvGrpSpPr>
        <p:grpSpPr>
          <a:xfrm rot="-2700000">
            <a:off x="16301347" y="-1020546"/>
            <a:ext cx="2044362" cy="2041091"/>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alpha val="9804"/>
              </a:srgbClr>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3123522" y="-2415954"/>
            <a:ext cx="3427797" cy="3422312"/>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4" name="Group 4"/>
          <p:cNvGrpSpPr/>
          <p:nvPr/>
        </p:nvGrpSpPr>
        <p:grpSpPr>
          <a:xfrm rot="-2700000">
            <a:off x="16570617" y="-1205923"/>
            <a:ext cx="1821187" cy="1818273"/>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alpha val="9804"/>
              </a:srgbClr>
            </a:solidFill>
          </p:spPr>
        </p:sp>
      </p:grpSp>
      <p:pic>
        <p:nvPicPr>
          <p:cNvPr id="6" name="Picture 6"/>
          <p:cNvPicPr>
            <a:picLocks noChangeAspect="1"/>
          </p:cNvPicPr>
          <p:nvPr/>
        </p:nvPicPr>
        <p:blipFill>
          <a:blip r:embed="rId2"/>
          <a:srcRect/>
          <a:stretch>
            <a:fillRect/>
          </a:stretch>
        </p:blipFill>
        <p:spPr>
          <a:xfrm>
            <a:off x="1323985" y="2507696"/>
            <a:ext cx="1002446" cy="1002446"/>
          </a:xfrm>
          <a:prstGeom prst="rect">
            <a:avLst/>
          </a:prstGeom>
        </p:spPr>
      </p:pic>
      <p:pic>
        <p:nvPicPr>
          <p:cNvPr id="7" name="Picture 7"/>
          <p:cNvPicPr>
            <a:picLocks noChangeAspect="1"/>
          </p:cNvPicPr>
          <p:nvPr/>
        </p:nvPicPr>
        <p:blipFill>
          <a:blip r:embed="rId3"/>
          <a:srcRect l="17235" r="18956"/>
          <a:stretch>
            <a:fillRect/>
          </a:stretch>
        </p:blipFill>
        <p:spPr>
          <a:xfrm>
            <a:off x="1136642" y="4179308"/>
            <a:ext cx="1377131" cy="1201097"/>
          </a:xfrm>
          <a:prstGeom prst="rect">
            <a:avLst/>
          </a:prstGeom>
        </p:spPr>
      </p:pic>
      <p:pic>
        <p:nvPicPr>
          <p:cNvPr id="8" name="Picture 8"/>
          <p:cNvPicPr>
            <a:picLocks noChangeAspect="1"/>
          </p:cNvPicPr>
          <p:nvPr/>
        </p:nvPicPr>
        <p:blipFill>
          <a:blip r:embed="rId4"/>
          <a:srcRect/>
          <a:stretch>
            <a:fillRect/>
          </a:stretch>
        </p:blipFill>
        <p:spPr>
          <a:xfrm>
            <a:off x="1493083" y="5682493"/>
            <a:ext cx="1020691" cy="1020691"/>
          </a:xfrm>
          <a:prstGeom prst="rect">
            <a:avLst/>
          </a:prstGeom>
        </p:spPr>
      </p:pic>
      <p:pic>
        <p:nvPicPr>
          <p:cNvPr id="9" name="Picture 9"/>
          <p:cNvPicPr>
            <a:picLocks noChangeAspect="1"/>
          </p:cNvPicPr>
          <p:nvPr/>
        </p:nvPicPr>
        <p:blipFill>
          <a:blip r:embed="rId5"/>
          <a:srcRect/>
          <a:stretch>
            <a:fillRect/>
          </a:stretch>
        </p:blipFill>
        <p:spPr>
          <a:xfrm>
            <a:off x="1535243" y="7073914"/>
            <a:ext cx="791188" cy="934737"/>
          </a:xfrm>
          <a:prstGeom prst="rect">
            <a:avLst/>
          </a:prstGeom>
        </p:spPr>
      </p:pic>
      <p:sp>
        <p:nvSpPr>
          <p:cNvPr id="10" name="TextBox 10"/>
          <p:cNvSpPr txBox="1"/>
          <p:nvPr/>
        </p:nvSpPr>
        <p:spPr>
          <a:xfrm>
            <a:off x="1028700" y="866775"/>
            <a:ext cx="8115300" cy="977949"/>
          </a:xfrm>
          <a:prstGeom prst="rect">
            <a:avLst/>
          </a:prstGeom>
        </p:spPr>
        <p:txBody>
          <a:bodyPr lIns="0" tIns="0" rIns="0" bIns="0" rtlCol="0" anchor="t">
            <a:spAutoFit/>
          </a:bodyPr>
          <a:lstStyle/>
          <a:p>
            <a:pPr marL="0" lvl="0" indent="0" algn="l">
              <a:lnSpc>
                <a:spcPts val="7522"/>
              </a:lnSpc>
              <a:spcBef>
                <a:spcPct val="0"/>
              </a:spcBef>
            </a:pPr>
            <a:r>
              <a:rPr lang="en-US" sz="5373">
                <a:solidFill>
                  <a:srgbClr val="000000"/>
                </a:solidFill>
                <a:latin typeface="Poppins Medium Bold"/>
              </a:rPr>
              <a:t>Technology Used</a:t>
            </a:r>
          </a:p>
        </p:txBody>
      </p:sp>
      <p:sp>
        <p:nvSpPr>
          <p:cNvPr id="11" name="TextBox 11"/>
          <p:cNvSpPr txBox="1"/>
          <p:nvPr/>
        </p:nvSpPr>
        <p:spPr>
          <a:xfrm>
            <a:off x="2709582" y="2585056"/>
            <a:ext cx="5190779" cy="762001"/>
          </a:xfrm>
          <a:prstGeom prst="rect">
            <a:avLst/>
          </a:prstGeom>
        </p:spPr>
        <p:txBody>
          <a:bodyPr lIns="0" tIns="0" rIns="0" bIns="0" rtlCol="0" anchor="t">
            <a:spAutoFit/>
          </a:bodyPr>
          <a:lstStyle/>
          <a:p>
            <a:pPr marL="0" lvl="0" indent="0">
              <a:lnSpc>
                <a:spcPts val="6299"/>
              </a:lnSpc>
              <a:spcBef>
                <a:spcPct val="0"/>
              </a:spcBef>
            </a:pPr>
            <a:r>
              <a:rPr lang="en-US" sz="4499">
                <a:solidFill>
                  <a:srgbClr val="000000"/>
                </a:solidFill>
                <a:latin typeface="Inter"/>
              </a:rPr>
              <a:t>Python</a:t>
            </a:r>
          </a:p>
        </p:txBody>
      </p:sp>
      <p:sp>
        <p:nvSpPr>
          <p:cNvPr id="12" name="TextBox 12"/>
          <p:cNvSpPr txBox="1"/>
          <p:nvPr/>
        </p:nvSpPr>
        <p:spPr>
          <a:xfrm>
            <a:off x="2709582" y="4355994"/>
            <a:ext cx="6434418" cy="762001"/>
          </a:xfrm>
          <a:prstGeom prst="rect">
            <a:avLst/>
          </a:prstGeom>
        </p:spPr>
        <p:txBody>
          <a:bodyPr lIns="0" tIns="0" rIns="0" bIns="0" rtlCol="0" anchor="t">
            <a:spAutoFit/>
          </a:bodyPr>
          <a:lstStyle/>
          <a:p>
            <a:pPr marL="0" lvl="0" indent="0">
              <a:lnSpc>
                <a:spcPts val="6299"/>
              </a:lnSpc>
              <a:spcBef>
                <a:spcPct val="0"/>
              </a:spcBef>
            </a:pPr>
            <a:r>
              <a:rPr lang="en-US" sz="4499">
                <a:solidFill>
                  <a:srgbClr val="000000"/>
                </a:solidFill>
                <a:latin typeface="Inter"/>
              </a:rPr>
              <a:t>Main Modules Used</a:t>
            </a:r>
          </a:p>
        </p:txBody>
      </p:sp>
      <p:sp>
        <p:nvSpPr>
          <p:cNvPr id="13" name="TextBox 13"/>
          <p:cNvSpPr txBox="1"/>
          <p:nvPr/>
        </p:nvSpPr>
        <p:spPr>
          <a:xfrm>
            <a:off x="2794265" y="5851526"/>
            <a:ext cx="5190779" cy="606424"/>
          </a:xfrm>
          <a:prstGeom prst="rect">
            <a:avLst/>
          </a:prstGeom>
        </p:spPr>
        <p:txBody>
          <a:bodyPr lIns="0" tIns="0" rIns="0" bIns="0" rtlCol="0" anchor="t">
            <a:spAutoFit/>
          </a:bodyPr>
          <a:lstStyle/>
          <a:p>
            <a:pPr marL="0" lvl="0" indent="0">
              <a:lnSpc>
                <a:spcPts val="4900"/>
              </a:lnSpc>
              <a:spcBef>
                <a:spcPct val="0"/>
              </a:spcBef>
            </a:pPr>
            <a:r>
              <a:rPr lang="en-US" sz="3500">
                <a:solidFill>
                  <a:srgbClr val="000000"/>
                </a:solidFill>
                <a:latin typeface="Inter"/>
              </a:rPr>
              <a:t>OpenCV</a:t>
            </a:r>
          </a:p>
        </p:txBody>
      </p:sp>
      <p:sp>
        <p:nvSpPr>
          <p:cNvPr id="14" name="TextBox 14"/>
          <p:cNvSpPr txBox="1"/>
          <p:nvPr/>
        </p:nvSpPr>
        <p:spPr>
          <a:xfrm>
            <a:off x="2794265" y="7199970"/>
            <a:ext cx="5190779" cy="606425"/>
          </a:xfrm>
          <a:prstGeom prst="rect">
            <a:avLst/>
          </a:prstGeom>
        </p:spPr>
        <p:txBody>
          <a:bodyPr lIns="0" tIns="0" rIns="0" bIns="0" rtlCol="0" anchor="t">
            <a:spAutoFit/>
          </a:bodyPr>
          <a:lstStyle/>
          <a:p>
            <a:pPr marL="0" lvl="0" indent="0">
              <a:lnSpc>
                <a:spcPts val="4900"/>
              </a:lnSpc>
              <a:spcBef>
                <a:spcPct val="0"/>
              </a:spcBef>
            </a:pPr>
            <a:r>
              <a:rPr lang="en-US" sz="3500">
                <a:solidFill>
                  <a:srgbClr val="000000"/>
                </a:solidFill>
                <a:latin typeface="Inter"/>
              </a:rPr>
              <a:t>MediaPipe</a:t>
            </a:r>
          </a:p>
        </p:txBody>
      </p:sp>
      <p:grpSp>
        <p:nvGrpSpPr>
          <p:cNvPr id="15" name="Group 15"/>
          <p:cNvGrpSpPr/>
          <p:nvPr/>
        </p:nvGrpSpPr>
        <p:grpSpPr>
          <a:xfrm rot="-10800000">
            <a:off x="14430721" y="0"/>
            <a:ext cx="3847852" cy="3841695"/>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7" name="Group 17"/>
          <p:cNvGrpSpPr/>
          <p:nvPr/>
        </p:nvGrpSpPr>
        <p:grpSpPr>
          <a:xfrm>
            <a:off x="0" y="6445305"/>
            <a:ext cx="3847852" cy="3841695"/>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7233" y="1560438"/>
            <a:ext cx="10291711" cy="3314459"/>
          </a:xfrm>
          <a:prstGeom prst="rect">
            <a:avLst/>
          </a:prstGeom>
        </p:spPr>
      </p:pic>
      <p:pic>
        <p:nvPicPr>
          <p:cNvPr id="3" name="Picture 3"/>
          <p:cNvPicPr>
            <a:picLocks noChangeAspect="1"/>
          </p:cNvPicPr>
          <p:nvPr/>
        </p:nvPicPr>
        <p:blipFill>
          <a:blip r:embed="rId3"/>
          <a:srcRect/>
          <a:stretch>
            <a:fillRect/>
          </a:stretch>
        </p:blipFill>
        <p:spPr>
          <a:xfrm>
            <a:off x="1459825" y="5624194"/>
            <a:ext cx="10291711" cy="3747238"/>
          </a:xfrm>
          <a:prstGeom prst="rect">
            <a:avLst/>
          </a:prstGeom>
        </p:spPr>
      </p:pic>
      <p:sp>
        <p:nvSpPr>
          <p:cNvPr id="4" name="TextBox 4"/>
          <p:cNvSpPr txBox="1"/>
          <p:nvPr/>
        </p:nvSpPr>
        <p:spPr>
          <a:xfrm>
            <a:off x="4861048" y="141605"/>
            <a:ext cx="8147788"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DFD Diagram</a:t>
            </a:r>
          </a:p>
        </p:txBody>
      </p:sp>
      <p:sp>
        <p:nvSpPr>
          <p:cNvPr id="5" name="TextBox 5"/>
          <p:cNvSpPr txBox="1"/>
          <p:nvPr/>
        </p:nvSpPr>
        <p:spPr>
          <a:xfrm>
            <a:off x="1459825" y="5086350"/>
            <a:ext cx="4286726" cy="537844"/>
          </a:xfrm>
          <a:prstGeom prst="rect">
            <a:avLst/>
          </a:prstGeom>
        </p:spPr>
        <p:txBody>
          <a:bodyPr lIns="0" tIns="0" rIns="0" bIns="0" rtlCol="0" anchor="t">
            <a:spAutoFit/>
          </a:bodyPr>
          <a:lstStyle/>
          <a:p>
            <a:pPr marL="690890" lvl="1" indent="-345445" algn="ctr">
              <a:lnSpc>
                <a:spcPts val="4480"/>
              </a:lnSpc>
              <a:buFont typeface="Arial"/>
              <a:buChar char="•"/>
            </a:pPr>
            <a:r>
              <a:rPr lang="en-US" sz="3200">
                <a:solidFill>
                  <a:srgbClr val="000000"/>
                </a:solidFill>
                <a:latin typeface="Open Sans"/>
              </a:rPr>
              <a:t>Level One Diagram</a:t>
            </a:r>
          </a:p>
        </p:txBody>
      </p:sp>
      <p:sp>
        <p:nvSpPr>
          <p:cNvPr id="6" name="TextBox 6"/>
          <p:cNvSpPr txBox="1"/>
          <p:nvPr/>
        </p:nvSpPr>
        <p:spPr>
          <a:xfrm>
            <a:off x="1421130" y="1262942"/>
            <a:ext cx="4364117" cy="537844"/>
          </a:xfrm>
          <a:prstGeom prst="rect">
            <a:avLst/>
          </a:prstGeom>
        </p:spPr>
        <p:txBody>
          <a:bodyPr lIns="0" tIns="0" rIns="0" bIns="0" rtlCol="0" anchor="t">
            <a:spAutoFit/>
          </a:bodyPr>
          <a:lstStyle/>
          <a:p>
            <a:pPr marL="690890" lvl="1" indent="-345445" algn="ctr">
              <a:lnSpc>
                <a:spcPts val="4480"/>
              </a:lnSpc>
              <a:buFont typeface="Arial"/>
              <a:buChar char="•"/>
            </a:pPr>
            <a:r>
              <a:rPr lang="en-US" sz="3200">
                <a:solidFill>
                  <a:srgbClr val="000000"/>
                </a:solidFill>
                <a:latin typeface="Open Sans"/>
              </a:rPr>
              <a:t>Level Zero Diagram</a:t>
            </a:r>
          </a:p>
        </p:txBody>
      </p:sp>
      <p:grpSp>
        <p:nvGrpSpPr>
          <p:cNvPr id="7" name="Group 7"/>
          <p:cNvGrpSpPr/>
          <p:nvPr/>
        </p:nvGrpSpPr>
        <p:grpSpPr>
          <a:xfrm rot="-2700000">
            <a:off x="12266824" y="-1920848"/>
            <a:ext cx="3847852" cy="3841695"/>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9" name="Group 9"/>
          <p:cNvGrpSpPr/>
          <p:nvPr/>
        </p:nvGrpSpPr>
        <p:grpSpPr>
          <a:xfrm rot="-2700000">
            <a:off x="16301347" y="-1020546"/>
            <a:ext cx="2044362" cy="2041091"/>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44B875">
                <a:alpha val="9804"/>
              </a:srgbClr>
            </a:solidFill>
          </p:spPr>
        </p:sp>
      </p:grpSp>
      <p:grpSp>
        <p:nvGrpSpPr>
          <p:cNvPr id="11" name="Group 11"/>
          <p:cNvGrpSpPr/>
          <p:nvPr/>
        </p:nvGrpSpPr>
        <p:grpSpPr>
          <a:xfrm>
            <a:off x="0" y="6445305"/>
            <a:ext cx="3847852" cy="3841695"/>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13" name="Group 13"/>
          <p:cNvGrpSpPr/>
          <p:nvPr/>
        </p:nvGrpSpPr>
        <p:grpSpPr>
          <a:xfrm rot="-10800000">
            <a:off x="14430721" y="0"/>
            <a:ext cx="3847852" cy="3841695"/>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379" r="2101" b="3379"/>
          <a:stretch>
            <a:fillRect/>
          </a:stretch>
        </p:blipFill>
        <p:spPr>
          <a:xfrm>
            <a:off x="3157026" y="244388"/>
            <a:ext cx="9418294" cy="9798224"/>
          </a:xfrm>
          <a:prstGeom prst="rect">
            <a:avLst/>
          </a:prstGeom>
        </p:spPr>
      </p:pic>
      <p:sp>
        <p:nvSpPr>
          <p:cNvPr id="3" name="TextBox 3"/>
          <p:cNvSpPr txBox="1"/>
          <p:nvPr/>
        </p:nvSpPr>
        <p:spPr>
          <a:xfrm>
            <a:off x="1185547" y="490856"/>
            <a:ext cx="4279225" cy="537844"/>
          </a:xfrm>
          <a:prstGeom prst="rect">
            <a:avLst/>
          </a:prstGeom>
        </p:spPr>
        <p:txBody>
          <a:bodyPr lIns="0" tIns="0" rIns="0" bIns="0" rtlCol="0" anchor="t">
            <a:spAutoFit/>
          </a:bodyPr>
          <a:lstStyle/>
          <a:p>
            <a:pPr marL="690890" lvl="1" indent="-345445" algn="ctr">
              <a:lnSpc>
                <a:spcPts val="4480"/>
              </a:lnSpc>
              <a:buFont typeface="Arial"/>
              <a:buChar char="•"/>
            </a:pPr>
            <a:r>
              <a:rPr lang="en-US" sz="3200">
                <a:solidFill>
                  <a:srgbClr val="000000"/>
                </a:solidFill>
                <a:latin typeface="Open Sans"/>
              </a:rPr>
              <a:t>Level Two Diagram</a:t>
            </a:r>
          </a:p>
        </p:txBody>
      </p:sp>
      <p:grpSp>
        <p:nvGrpSpPr>
          <p:cNvPr id="4" name="Group 4"/>
          <p:cNvGrpSpPr/>
          <p:nvPr/>
        </p:nvGrpSpPr>
        <p:grpSpPr>
          <a:xfrm rot="-10800000">
            <a:off x="14430721" y="0"/>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6" name="Group 6"/>
          <p:cNvGrpSpPr/>
          <p:nvPr/>
        </p:nvGrpSpPr>
        <p:grpSpPr>
          <a:xfrm rot="-2700000">
            <a:off x="12266824" y="-1920848"/>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86569" y="818140"/>
            <a:ext cx="8431177" cy="9468860"/>
          </a:xfrm>
          <a:prstGeom prst="rect">
            <a:avLst/>
          </a:prstGeom>
        </p:spPr>
      </p:pic>
      <p:sp>
        <p:nvSpPr>
          <p:cNvPr id="3" name="TextBox 3"/>
          <p:cNvSpPr txBox="1"/>
          <p:nvPr/>
        </p:nvSpPr>
        <p:spPr>
          <a:xfrm>
            <a:off x="4286569" y="141605"/>
            <a:ext cx="8147788"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Use Case Diagram</a:t>
            </a:r>
          </a:p>
        </p:txBody>
      </p:sp>
      <p:grpSp>
        <p:nvGrpSpPr>
          <p:cNvPr id="4" name="Group 4"/>
          <p:cNvGrpSpPr/>
          <p:nvPr/>
        </p:nvGrpSpPr>
        <p:grpSpPr>
          <a:xfrm rot="-2700000">
            <a:off x="12266824" y="-1920848"/>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6" name="Group 6"/>
          <p:cNvGrpSpPr/>
          <p:nvPr/>
        </p:nvGrpSpPr>
        <p:grpSpPr>
          <a:xfrm rot="-10800000">
            <a:off x="14430721" y="0"/>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216488" y="1181503"/>
            <a:ext cx="6450294" cy="8823515"/>
          </a:xfrm>
          <a:prstGeom prst="rect">
            <a:avLst/>
          </a:prstGeom>
        </p:spPr>
      </p:pic>
      <p:sp>
        <p:nvSpPr>
          <p:cNvPr id="3" name="TextBox 3"/>
          <p:cNvSpPr txBox="1"/>
          <p:nvPr/>
        </p:nvSpPr>
        <p:spPr>
          <a:xfrm>
            <a:off x="4861048" y="141605"/>
            <a:ext cx="8147788"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Activity Diagram</a:t>
            </a:r>
          </a:p>
        </p:txBody>
      </p:sp>
      <p:grpSp>
        <p:nvGrpSpPr>
          <p:cNvPr id="4" name="Group 4"/>
          <p:cNvGrpSpPr/>
          <p:nvPr/>
        </p:nvGrpSpPr>
        <p:grpSpPr>
          <a:xfrm rot="-2700000">
            <a:off x="12266824" y="-1920848"/>
            <a:ext cx="3847852" cy="38416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alpha val="9804"/>
              </a:srgbClr>
            </a:solidFill>
          </p:spPr>
        </p:sp>
      </p:grpSp>
      <p:grpSp>
        <p:nvGrpSpPr>
          <p:cNvPr id="6" name="Group 6"/>
          <p:cNvGrpSpPr/>
          <p:nvPr/>
        </p:nvGrpSpPr>
        <p:grpSpPr>
          <a:xfrm rot="-10800000">
            <a:off x="14430721" y="0"/>
            <a:ext cx="3847852" cy="38416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grpSp>
        <p:nvGrpSpPr>
          <p:cNvPr id="8" name="Group 8"/>
          <p:cNvGrpSpPr/>
          <p:nvPr/>
        </p:nvGrpSpPr>
        <p:grpSpPr>
          <a:xfrm>
            <a:off x="0" y="6445305"/>
            <a:ext cx="3847852" cy="38416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6327D"/>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386</Words>
  <Application>Microsoft Office PowerPoint</Application>
  <PresentationFormat>Custom</PresentationFormat>
  <Paragraphs>42</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Inter Bold</vt:lpstr>
      <vt:lpstr>Poppins Medium Bold</vt:lpstr>
      <vt:lpstr>Arial</vt:lpstr>
      <vt:lpstr>Open Sans Light Bold</vt:lpstr>
      <vt:lpstr>Open Sans Bold</vt:lpstr>
      <vt:lpstr>Open Sans</vt:lpstr>
      <vt:lpstr>Calibri</vt:lpstr>
      <vt:lpstr>Poppins Medium</vt:lpstr>
      <vt:lpstr>Inter</vt:lpstr>
      <vt:lpstr>Inter Thin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Hand Tracking System("H2TS=Hatuus) Development Using Python</dc:title>
  <cp:lastModifiedBy>Dell</cp:lastModifiedBy>
  <cp:revision>2</cp:revision>
  <dcterms:created xsi:type="dcterms:W3CDTF">2006-08-16T00:00:00Z</dcterms:created>
  <dcterms:modified xsi:type="dcterms:W3CDTF">2022-05-14T10:27:14Z</dcterms:modified>
  <dc:identifier>DAFAmH_PGHs</dc:identifier>
</cp:coreProperties>
</file>